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423" r:id="rId3"/>
    <p:sldId id="424" r:id="rId4"/>
    <p:sldId id="425" r:id="rId5"/>
    <p:sldId id="415" r:id="rId6"/>
    <p:sldId id="416" r:id="rId7"/>
    <p:sldId id="321" r:id="rId8"/>
    <p:sldId id="322" r:id="rId9"/>
    <p:sldId id="365" r:id="rId10"/>
    <p:sldId id="366" r:id="rId11"/>
    <p:sldId id="401" r:id="rId12"/>
    <p:sldId id="371" r:id="rId13"/>
    <p:sldId id="282" r:id="rId14"/>
    <p:sldId id="434" r:id="rId15"/>
    <p:sldId id="377" r:id="rId16"/>
    <p:sldId id="435" r:id="rId17"/>
    <p:sldId id="381" r:id="rId18"/>
    <p:sldId id="316" r:id="rId19"/>
  </p:sldIdLst>
  <p:sldSz cx="9144000" cy="6858000" type="screen4x3"/>
  <p:notesSz cx="6864350" cy="999648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93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l">
              <a:defRPr sz="13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88210" y="0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r">
              <a:defRPr sz="1300"/>
            </a:lvl1pPr>
          </a:lstStyle>
          <a:p>
            <a:fld id="{34197996-5E68-42CC-9BB7-64681BE51795}" type="datetimeFigureOut">
              <a:rPr lang="nb-NO" smtClean="0"/>
              <a:t>03.04.2016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494929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l">
              <a:defRPr sz="13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88210" y="9494929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r">
              <a:defRPr sz="1300"/>
            </a:lvl1pPr>
          </a:lstStyle>
          <a:p>
            <a:fld id="{9449047A-DF01-4E94-AF57-B7B3051D107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38266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l">
              <a:defRPr sz="13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8210" y="0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r">
              <a:defRPr sz="1300"/>
            </a:lvl1pPr>
          </a:lstStyle>
          <a:p>
            <a:fld id="{53F34472-FC9C-4DFA-8915-250CD97BF938}" type="datetimeFigureOut">
              <a:rPr lang="nb-NO" smtClean="0"/>
              <a:t>03.04.2016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933450" y="749300"/>
            <a:ext cx="4997450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41" tIns="48171" rIns="96341" bIns="48171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6435" y="4748332"/>
            <a:ext cx="5491480" cy="4498420"/>
          </a:xfrm>
          <a:prstGeom prst="rect">
            <a:avLst/>
          </a:prstGeom>
        </p:spPr>
        <p:txBody>
          <a:bodyPr vert="horz" lIns="96341" tIns="48171" rIns="96341" bIns="48171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94929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l">
              <a:defRPr sz="13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8210" y="9494929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r">
              <a:defRPr sz="1300"/>
            </a:lvl1pPr>
          </a:lstStyle>
          <a:p>
            <a:fld id="{1C4FA838-47A0-45F3-97BE-6F58670BBC1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12887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21CC-FC1F-4E11-91E5-DAF9F462E7FF}" type="datetimeFigureOut">
              <a:rPr lang="nb-NO" smtClean="0"/>
              <a:pPr/>
              <a:t>03.04.2016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C3EAF-CC43-4BE4-9F1F-F8E4F8EAAF6F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21CC-FC1F-4E11-91E5-DAF9F462E7FF}" type="datetimeFigureOut">
              <a:rPr lang="nb-NO" smtClean="0"/>
              <a:pPr/>
              <a:t>03.04.2016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C3EAF-CC43-4BE4-9F1F-F8E4F8EAAF6F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21CC-FC1F-4E11-91E5-DAF9F462E7FF}" type="datetimeFigureOut">
              <a:rPr lang="nb-NO" smtClean="0"/>
              <a:pPr/>
              <a:t>03.04.2016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C3EAF-CC43-4BE4-9F1F-F8E4F8EAAF6F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21CC-FC1F-4E11-91E5-DAF9F462E7FF}" type="datetimeFigureOut">
              <a:rPr lang="nb-NO" smtClean="0"/>
              <a:pPr/>
              <a:t>03.04.2016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C3EAF-CC43-4BE4-9F1F-F8E4F8EAAF6F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21CC-FC1F-4E11-91E5-DAF9F462E7FF}" type="datetimeFigureOut">
              <a:rPr lang="nb-NO" smtClean="0"/>
              <a:pPr/>
              <a:t>03.04.2016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C3EAF-CC43-4BE4-9F1F-F8E4F8EAAF6F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21CC-FC1F-4E11-91E5-DAF9F462E7FF}" type="datetimeFigureOut">
              <a:rPr lang="nb-NO" smtClean="0"/>
              <a:pPr/>
              <a:t>03.04.2016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C3EAF-CC43-4BE4-9F1F-F8E4F8EAAF6F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21CC-FC1F-4E11-91E5-DAF9F462E7FF}" type="datetimeFigureOut">
              <a:rPr lang="nb-NO" smtClean="0"/>
              <a:pPr/>
              <a:t>03.04.2016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C3EAF-CC43-4BE4-9F1F-F8E4F8EAAF6F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21CC-FC1F-4E11-91E5-DAF9F462E7FF}" type="datetimeFigureOut">
              <a:rPr lang="nb-NO" smtClean="0"/>
              <a:pPr/>
              <a:t>03.04.2016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C3EAF-CC43-4BE4-9F1F-F8E4F8EAAF6F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21CC-FC1F-4E11-91E5-DAF9F462E7FF}" type="datetimeFigureOut">
              <a:rPr lang="nb-NO" smtClean="0"/>
              <a:pPr/>
              <a:t>03.04.2016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C3EAF-CC43-4BE4-9F1F-F8E4F8EAAF6F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21CC-FC1F-4E11-91E5-DAF9F462E7FF}" type="datetimeFigureOut">
              <a:rPr lang="nb-NO" smtClean="0"/>
              <a:pPr/>
              <a:t>03.04.2016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C3EAF-CC43-4BE4-9F1F-F8E4F8EAAF6F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21CC-FC1F-4E11-91E5-DAF9F462E7FF}" type="datetimeFigureOut">
              <a:rPr lang="nb-NO" smtClean="0"/>
              <a:pPr/>
              <a:t>03.04.2016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C3EAF-CC43-4BE4-9F1F-F8E4F8EAAF6F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221CC-FC1F-4E11-91E5-DAF9F462E7FF}" type="datetimeFigureOut">
              <a:rPr lang="nb-NO" smtClean="0"/>
              <a:pPr/>
              <a:t>03.04.2016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C3EAF-CC43-4BE4-9F1F-F8E4F8EAAF6F}" type="slidenum">
              <a:rPr lang="nb-NO" smtClean="0"/>
              <a:pPr/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sonconsult.no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trygve@sonconsult.no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827584" y="1340768"/>
            <a:ext cx="7630616" cy="3024336"/>
          </a:xfrm>
        </p:spPr>
        <p:txBody>
          <a:bodyPr>
            <a:normAutofit/>
          </a:bodyPr>
          <a:lstStyle/>
          <a:p>
            <a:r>
              <a:rPr lang="nb-NO" sz="5400" b="1" i="1" dirty="0" smtClean="0">
                <a:solidFill>
                  <a:schemeClr val="accent2">
                    <a:lumMod val="75000"/>
                  </a:schemeClr>
                </a:solidFill>
              </a:rPr>
              <a:t>Migrasjon i vår tid</a:t>
            </a:r>
            <a:r>
              <a:rPr lang="nb-NO" sz="3200" b="1" i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nb-NO" sz="3200" b="1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nb-NO" sz="3200" b="1" i="1" dirty="0" smtClean="0">
                <a:solidFill>
                  <a:schemeClr val="accent2">
                    <a:lumMod val="75000"/>
                  </a:schemeClr>
                </a:solidFill>
              </a:rPr>
              <a:t>Granbykonferansen 2016</a:t>
            </a:r>
            <a:endParaRPr lang="nb-NO" sz="40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 dirty="0" smtClean="0"/>
          </a:p>
          <a:p>
            <a:r>
              <a:rPr lang="nb-NO" sz="2800" dirty="0" smtClean="0"/>
              <a:t>Trygve G. Nordby</a:t>
            </a:r>
          </a:p>
          <a:p>
            <a:r>
              <a:rPr lang="nb-NO" sz="2800" dirty="0" smtClean="0"/>
              <a:t>Selbu, 5. april 2016</a:t>
            </a:r>
          </a:p>
          <a:p>
            <a:endParaRPr lang="nb-NO" dirty="0"/>
          </a:p>
        </p:txBody>
      </p:sp>
      <p:pic>
        <p:nvPicPr>
          <p:cNvPr id="4" name="Bilde 3" descr="Sonconsult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589240"/>
            <a:ext cx="2232248" cy="679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000" b="1" i="1" dirty="0" smtClean="0"/>
              <a:t>Internasjonal migrasjon 2015</a:t>
            </a:r>
            <a:endParaRPr lang="nb-NO" sz="4000" b="1" i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b-NO" sz="3300" dirty="0" smtClean="0"/>
              <a:t>244 millioner lever utenfor landet de ble født i</a:t>
            </a:r>
          </a:p>
          <a:p>
            <a:r>
              <a:rPr lang="nb-NO" sz="3300" dirty="0" smtClean="0"/>
              <a:t>Andelen migranter har økt med 0,5 % på 15 år</a:t>
            </a:r>
            <a:r>
              <a:rPr lang="nb-NO" sz="2900" dirty="0" smtClean="0"/>
              <a:t> </a:t>
            </a:r>
          </a:p>
          <a:p>
            <a:r>
              <a:rPr lang="nb-NO" sz="3300" dirty="0" smtClean="0"/>
              <a:t>Nesten halvparten er kvinner</a:t>
            </a:r>
          </a:p>
          <a:p>
            <a:r>
              <a:rPr lang="nb-NO" sz="3300" dirty="0"/>
              <a:t>8</a:t>
            </a:r>
            <a:r>
              <a:rPr lang="nb-NO" sz="3300" dirty="0" smtClean="0"/>
              <a:t> prosent er flyktninger</a:t>
            </a:r>
          </a:p>
          <a:p>
            <a:r>
              <a:rPr lang="nb-NO" sz="3300" dirty="0" smtClean="0"/>
              <a:t>10-20 prosent er irregulære</a:t>
            </a:r>
          </a:p>
          <a:p>
            <a:r>
              <a:rPr lang="nb-NO" sz="3300" dirty="0" smtClean="0"/>
              <a:t>40 % flytter fra sør til nord</a:t>
            </a:r>
          </a:p>
          <a:p>
            <a:r>
              <a:rPr lang="nb-NO" sz="3300" dirty="0" smtClean="0"/>
              <a:t>35 % flytter fra sør til sør</a:t>
            </a:r>
          </a:p>
          <a:p>
            <a:r>
              <a:rPr lang="nb-NO" sz="3300" dirty="0" smtClean="0"/>
              <a:t>20% flytter fra nord til nord</a:t>
            </a:r>
          </a:p>
          <a:p>
            <a:r>
              <a:rPr lang="nb-NO" sz="3300" dirty="0" smtClean="0"/>
              <a:t>5% flytter fra nord til sør </a:t>
            </a:r>
          </a:p>
          <a:p>
            <a:pPr marL="0" indent="0" algn="r">
              <a:buNone/>
            </a:pPr>
            <a:r>
              <a:rPr lang="nb-NO" sz="1900" dirty="0" smtClean="0"/>
              <a:t>Tall fra FN og IOM</a:t>
            </a:r>
          </a:p>
        </p:txBody>
      </p:sp>
    </p:spTree>
    <p:extLst>
      <p:ext uri="{BB962C8B-B14F-4D97-AF65-F5344CB8AC3E}">
        <p14:creationId xmlns:p14="http://schemas.microsoft.com/office/powerpoint/2010/main" val="324741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000" b="1" i="1" dirty="0" smtClean="0"/>
              <a:t>Arbeidsmigrasjon</a:t>
            </a:r>
            <a:endParaRPr lang="nb-NO" b="1" i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b-NO" dirty="0" smtClean="0"/>
              <a:t>Migrantene sendte i 2015 over 440 milliarder USD tilbake til utviklingsland (</a:t>
            </a:r>
            <a:r>
              <a:rPr lang="nb-NO" dirty="0" err="1" smtClean="0"/>
              <a:t>remittances</a:t>
            </a:r>
            <a:r>
              <a:rPr lang="nb-NO" dirty="0" smtClean="0"/>
              <a:t>)</a:t>
            </a:r>
          </a:p>
          <a:p>
            <a:r>
              <a:rPr lang="nb-NO" dirty="0" smtClean="0"/>
              <a:t>Disse overføringene utgjør over 10 prosent av brutto nasjonalinntekt i 24 land.</a:t>
            </a:r>
          </a:p>
          <a:p>
            <a:r>
              <a:rPr lang="nb-NO" dirty="0" smtClean="0"/>
              <a:t>Stater vil helst ha migranter med høy kompetanse og oppsparte penger. Dobbeltmoralen rår når det gjelder ufaglært arbeidskraft.</a:t>
            </a:r>
          </a:p>
          <a:p>
            <a:r>
              <a:rPr lang="nb-NO" dirty="0" smtClean="0"/>
              <a:t>Vestlige land har ikke sluttet seg til FNs menneskerettighetskonvensjon om arbeidsmigranter og deres familier (1990)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191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000" b="1" i="1" dirty="0" smtClean="0"/>
              <a:t>Familiemigrasjon</a:t>
            </a:r>
            <a:endParaRPr lang="nb-NO" sz="4000" b="1" i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b-NO" dirty="0"/>
              <a:t>Totalt 11 700 personer fikk flyktningstatus, 2 900 var familiegjenforente til </a:t>
            </a:r>
            <a:r>
              <a:rPr lang="nb-NO" dirty="0" smtClean="0"/>
              <a:t>flyktninger i 2015</a:t>
            </a:r>
            <a:endParaRPr lang="nb-NO" dirty="0"/>
          </a:p>
          <a:p>
            <a:r>
              <a:rPr lang="nb-NO" dirty="0" smtClean="0"/>
              <a:t>Norge ga totalt 12 347 familietillatelser i 2015</a:t>
            </a:r>
            <a:endParaRPr lang="nb-NO" dirty="0"/>
          </a:p>
          <a:p>
            <a:r>
              <a:rPr lang="nb-NO" dirty="0" smtClean="0"/>
              <a:t>I </a:t>
            </a:r>
            <a:r>
              <a:rPr lang="nb-NO" dirty="0"/>
              <a:t>gjennomsnitt trekker en flyktning med seg 0,3 familiemedlem</a:t>
            </a:r>
          </a:p>
          <a:p>
            <a:r>
              <a:rPr lang="nb-NO" dirty="0" smtClean="0"/>
              <a:t>Familiegjenforening  begrenses ved </a:t>
            </a:r>
            <a:r>
              <a:rPr lang="nb-NO" dirty="0"/>
              <a:t>nedre aldersgrense, underholdskrav og botid</a:t>
            </a:r>
          </a:p>
          <a:p>
            <a:r>
              <a:rPr lang="nb-NO" dirty="0" smtClean="0"/>
              <a:t>Familiekontakt begrenses av visumpolitikken</a:t>
            </a:r>
          </a:p>
          <a:p>
            <a:r>
              <a:rPr lang="nb-NO" dirty="0" smtClean="0"/>
              <a:t>Vanskeliggjøres nå ytterligere som ledd i innstramminger i innvandringspolitikken</a:t>
            </a: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9513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000" b="1" i="1" dirty="0" smtClean="0"/>
              <a:t>Flyktninger 2015</a:t>
            </a:r>
            <a:endParaRPr lang="nb-NO" sz="4000" b="1" i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b-NO" dirty="0" smtClean="0"/>
              <a:t>20 millioner flyktninger (UNHCR og UNWRA)</a:t>
            </a:r>
          </a:p>
          <a:p>
            <a:r>
              <a:rPr lang="nb-NO" dirty="0" smtClean="0"/>
              <a:t>38 millioner internflyktninger</a:t>
            </a:r>
          </a:p>
          <a:p>
            <a:r>
              <a:rPr lang="nb-NO" dirty="0" smtClean="0"/>
              <a:t>16 millioner statsløse</a:t>
            </a:r>
          </a:p>
          <a:p>
            <a:r>
              <a:rPr lang="nb-NO" dirty="0" smtClean="0"/>
              <a:t>Mer enn 30 millioner fordrevet pga klima og naturkatastrofer</a:t>
            </a:r>
          </a:p>
          <a:p>
            <a:r>
              <a:rPr lang="nb-NO" dirty="0"/>
              <a:t>E</a:t>
            </a:r>
            <a:r>
              <a:rPr lang="nb-NO" dirty="0" smtClean="0"/>
              <a:t>n million asylsøkere til Europa</a:t>
            </a:r>
          </a:p>
          <a:p>
            <a:r>
              <a:rPr lang="nb-NO" dirty="0" smtClean="0"/>
              <a:t>31 000 asylsøkere til Norge</a:t>
            </a:r>
          </a:p>
          <a:p>
            <a:r>
              <a:rPr lang="nb-NO" dirty="0" smtClean="0"/>
              <a:t>Mange millioner låst i langvarige flyktningsituasjoner (dvs. mer enn fem år)</a:t>
            </a:r>
          </a:p>
        </p:txBody>
      </p:sp>
    </p:spTree>
    <p:extLst>
      <p:ext uri="{BB962C8B-B14F-4D97-AF65-F5344CB8AC3E}">
        <p14:creationId xmlns:p14="http://schemas.microsoft.com/office/powerpoint/2010/main" val="303920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b="1" i="1" dirty="0" smtClean="0"/>
              <a:t>Menneskerettighetsutfordringer</a:t>
            </a:r>
            <a:endParaRPr lang="nb-NO" b="1" i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nb-NO" sz="3000" dirty="0">
                <a:solidFill>
                  <a:prstClr val="black"/>
                </a:solidFill>
              </a:rPr>
              <a:t>I dag kan man ikke søke asyl i vestlige land uten å bli smuglet inn på territoriet.</a:t>
            </a:r>
          </a:p>
          <a:p>
            <a:pPr lvl="0"/>
            <a:r>
              <a:rPr lang="nb-NO" sz="3000" dirty="0">
                <a:solidFill>
                  <a:prstClr val="black"/>
                </a:solidFill>
              </a:rPr>
              <a:t>Manglende respekt for FNs rolle og råd.</a:t>
            </a:r>
          </a:p>
          <a:p>
            <a:pPr lvl="0"/>
            <a:r>
              <a:rPr lang="nb-NO" sz="3000" dirty="0">
                <a:solidFill>
                  <a:prstClr val="black"/>
                </a:solidFill>
              </a:rPr>
              <a:t>Forholdet mellom flyktningdefinisjonen og «humanitær-paragrafen» i Norge.</a:t>
            </a:r>
          </a:p>
          <a:p>
            <a:pPr lvl="0"/>
            <a:r>
              <a:rPr lang="nb-NO" sz="3000" dirty="0">
                <a:solidFill>
                  <a:prstClr val="black"/>
                </a:solidFill>
              </a:rPr>
              <a:t>Manglende Europeisk integrasjon og samordning.</a:t>
            </a:r>
          </a:p>
          <a:p>
            <a:pPr lvl="0"/>
            <a:r>
              <a:rPr lang="nb-NO" sz="3000" dirty="0">
                <a:solidFill>
                  <a:prstClr val="black"/>
                </a:solidFill>
              </a:rPr>
              <a:t>Stater underminerer menneskerettighetene og humanitære hensyn i Dublin-samarbeidet</a:t>
            </a:r>
            <a:r>
              <a:rPr lang="nb-NO" sz="3000" dirty="0" smtClean="0">
                <a:solidFill>
                  <a:prstClr val="black"/>
                </a:solidFill>
              </a:rPr>
              <a:t>.</a:t>
            </a:r>
          </a:p>
          <a:p>
            <a:pPr lvl="0"/>
            <a:r>
              <a:rPr lang="nb-NO" sz="3000" dirty="0" smtClean="0">
                <a:solidFill>
                  <a:prstClr val="black"/>
                </a:solidFill>
              </a:rPr>
              <a:t>Statsløse faller mellom alle stoler</a:t>
            </a:r>
            <a:endParaRPr lang="nb-NO" sz="3000" dirty="0">
              <a:solidFill>
                <a:prstClr val="black"/>
              </a:solidFill>
            </a:endParaRP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5129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000" b="1" i="1" dirty="0" smtClean="0">
                <a:solidFill>
                  <a:srgbClr val="C00000"/>
                </a:solidFill>
              </a:rPr>
              <a:t>Det store paradokset</a:t>
            </a:r>
            <a:endParaRPr lang="nb-NO" b="1" dirty="0">
              <a:solidFill>
                <a:srgbClr val="C00000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lvl="0" indent="0">
              <a:buNone/>
            </a:pPr>
            <a:r>
              <a:rPr lang="nb-NO" dirty="0" smtClean="0">
                <a:solidFill>
                  <a:srgbClr val="C00000"/>
                </a:solidFill>
              </a:rPr>
              <a:t>Da Europa måtte håndtere millioner av flyktninger etter andre verdenskrig støttet vi etableringen av flyktningkonvensjonen og FNs høykommissær for menneskerettigheter.</a:t>
            </a:r>
          </a:p>
          <a:p>
            <a:pPr marL="0" lvl="0" indent="0">
              <a:buNone/>
            </a:pPr>
            <a:r>
              <a:rPr lang="nb-NO" dirty="0" smtClean="0">
                <a:solidFill>
                  <a:srgbClr val="C00000"/>
                </a:solidFill>
              </a:rPr>
              <a:t>Gjennom de etterfølgende tiår med kriger og konflikter har Norge mant andre stater </a:t>
            </a:r>
            <a:r>
              <a:rPr lang="nb-NO" dirty="0">
                <a:solidFill>
                  <a:srgbClr val="C00000"/>
                </a:solidFill>
              </a:rPr>
              <a:t>over hele verden </a:t>
            </a:r>
            <a:r>
              <a:rPr lang="nb-NO" dirty="0" smtClean="0">
                <a:solidFill>
                  <a:srgbClr val="C00000"/>
                </a:solidFill>
              </a:rPr>
              <a:t>- som har mottatt hundretusener og millioner av flyktninger - til å vise humanitært sinnelag og åpne grensene for flyktninger.</a:t>
            </a:r>
          </a:p>
          <a:p>
            <a:pPr marL="0" lvl="0" indent="0">
              <a:buNone/>
            </a:pPr>
            <a:r>
              <a:rPr lang="nb-NO" dirty="0" smtClean="0">
                <a:solidFill>
                  <a:srgbClr val="C00000"/>
                </a:solidFill>
              </a:rPr>
              <a:t>Når vi mottar 31 000 asylsøkere i 2015 spør vi om flyktningkonvensjonen har utspilt sin rolle og ønsker å endre hele systemet.</a:t>
            </a:r>
            <a:endParaRPr lang="nb-NO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52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 sz="4000" b="1" i="1" dirty="0" smtClean="0"/>
              <a:t>MR utfordringer - barn</a:t>
            </a:r>
            <a:endParaRPr lang="nb-NO" sz="4000" b="1" i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nb-NO" sz="3000" dirty="0" smtClean="0">
                <a:solidFill>
                  <a:prstClr val="black"/>
                </a:solidFill>
              </a:rPr>
              <a:t>Utlendingsloven </a:t>
            </a:r>
            <a:r>
              <a:rPr lang="nb-NO" sz="3000" dirty="0">
                <a:solidFill>
                  <a:prstClr val="black"/>
                </a:solidFill>
              </a:rPr>
              <a:t>§ 38 sterke menneskelige hensyn/særlig tilknytning til riket: Sterke menneskelige hensyn </a:t>
            </a:r>
            <a:r>
              <a:rPr lang="nb-NO" sz="3000" b="1" dirty="0">
                <a:solidFill>
                  <a:prstClr val="black"/>
                </a:solidFill>
              </a:rPr>
              <a:t>skal</a:t>
            </a:r>
            <a:r>
              <a:rPr lang="nb-NO" sz="3000" dirty="0">
                <a:solidFill>
                  <a:prstClr val="black"/>
                </a:solidFill>
              </a:rPr>
              <a:t> være et grunnleggende hensyn, innvandringsregulerende hensyn </a:t>
            </a:r>
            <a:r>
              <a:rPr lang="nb-NO" sz="3000" b="1" dirty="0">
                <a:solidFill>
                  <a:prstClr val="black"/>
                </a:solidFill>
              </a:rPr>
              <a:t>kan</a:t>
            </a:r>
            <a:r>
              <a:rPr lang="nb-NO" sz="3000" dirty="0">
                <a:solidFill>
                  <a:prstClr val="black"/>
                </a:solidFill>
              </a:rPr>
              <a:t> tillegges vekt.</a:t>
            </a:r>
          </a:p>
          <a:p>
            <a:pPr lvl="0"/>
            <a:r>
              <a:rPr lang="nb-NO" sz="3000" dirty="0">
                <a:solidFill>
                  <a:prstClr val="black"/>
                </a:solidFill>
              </a:rPr>
              <a:t>Innføringen av midlertidig opphold for enslige unge asylsøkere mellom 16 og 18.</a:t>
            </a:r>
          </a:p>
          <a:p>
            <a:pPr lvl="0"/>
            <a:r>
              <a:rPr lang="nb-NO" sz="3000" dirty="0">
                <a:solidFill>
                  <a:prstClr val="black"/>
                </a:solidFill>
              </a:rPr>
              <a:t>Norge har ennå ikke ratifisert tilleggskonvensjon til barnekonvensjonen som gir klagerett.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049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000" b="1" i="1" dirty="0" smtClean="0"/>
              <a:t>MR utfordringer - irregulære</a:t>
            </a:r>
            <a:endParaRPr lang="nb-NO" sz="4000" b="1" i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nb-NO" dirty="0" smtClean="0"/>
              <a:t>Store antall i alle land. </a:t>
            </a:r>
            <a:endParaRPr lang="nb-NO" dirty="0" smtClean="0"/>
          </a:p>
          <a:p>
            <a:r>
              <a:rPr lang="nb-NO" dirty="0" smtClean="0"/>
              <a:t>Følger </a:t>
            </a:r>
            <a:r>
              <a:rPr lang="nb-NO" dirty="0" smtClean="0"/>
              <a:t>gjerne andre migrasjonsstrømmer og flukt.</a:t>
            </a:r>
          </a:p>
          <a:p>
            <a:r>
              <a:rPr lang="nb-NO" dirty="0"/>
              <a:t>Tusenvis av mennesker uten oppholdstillatelse befinner seg «under overflaten</a:t>
            </a:r>
            <a:r>
              <a:rPr lang="nb-NO" dirty="0" smtClean="0"/>
              <a:t>» i våre samfunn. </a:t>
            </a:r>
            <a:endParaRPr lang="nb-NO" dirty="0"/>
          </a:p>
          <a:p>
            <a:r>
              <a:rPr lang="nb-NO" dirty="0" smtClean="0"/>
              <a:t>Alle </a:t>
            </a:r>
            <a:r>
              <a:rPr lang="nb-NO" dirty="0"/>
              <a:t>har menneskerettigheter - uavhengig av statsborgerskap og juridisk </a:t>
            </a:r>
            <a:r>
              <a:rPr lang="nb-NO" dirty="0" smtClean="0"/>
              <a:t>status.</a:t>
            </a:r>
            <a:endParaRPr lang="nb-NO" dirty="0"/>
          </a:p>
          <a:p>
            <a:r>
              <a:rPr lang="nb-NO" dirty="0" smtClean="0"/>
              <a:t>Pragmatisk inkluderingspolitikk eller bare retur, retur, retur?</a:t>
            </a:r>
          </a:p>
          <a:p>
            <a:pPr marL="0" indent="0">
              <a:buNone/>
            </a:pPr>
            <a:endParaRPr lang="nb-NO" dirty="0" smtClean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060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b-NO" smtClean="0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Blip>
                <a:blip r:embed="rId2"/>
              </a:buBlip>
            </a:pPr>
            <a:endParaRPr lang="nb-NO" smtClean="0"/>
          </a:p>
        </p:txBody>
      </p:sp>
      <p:pic>
        <p:nvPicPr>
          <p:cNvPr id="2970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2400"/>
            <a:ext cx="9144000" cy="7162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5" name="Rektangel 4"/>
          <p:cNvSpPr/>
          <p:nvPr/>
        </p:nvSpPr>
        <p:spPr>
          <a:xfrm>
            <a:off x="2736690" y="2348880"/>
            <a:ext cx="3670620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b-NO" sz="2400" b="1" i="1" dirty="0" smtClean="0">
                <a:solidFill>
                  <a:srgbClr val="002060"/>
                </a:solidFill>
              </a:rPr>
              <a:t>Takk for oppmerksomheten</a:t>
            </a:r>
          </a:p>
          <a:p>
            <a:pPr algn="ctr"/>
            <a:endParaRPr lang="nb-NO" sz="2400" b="1" i="1" dirty="0">
              <a:solidFill>
                <a:srgbClr val="002060"/>
              </a:solidFill>
            </a:endParaRPr>
          </a:p>
          <a:p>
            <a:pPr algn="ctr"/>
            <a:r>
              <a:rPr lang="nb-NO" sz="2400" b="1" i="1" dirty="0" smtClean="0">
                <a:solidFill>
                  <a:srgbClr val="002060"/>
                </a:solidFill>
                <a:hlinkClick r:id="rId4"/>
              </a:rPr>
              <a:t>trygve@sonconsult.no</a:t>
            </a:r>
            <a:endParaRPr lang="nb-NO" sz="2400" b="1" i="1" dirty="0" smtClean="0">
              <a:solidFill>
                <a:srgbClr val="002060"/>
              </a:solidFill>
            </a:endParaRPr>
          </a:p>
          <a:p>
            <a:pPr algn="ctr"/>
            <a:endParaRPr lang="nb-NO" sz="2400" b="1" i="1" dirty="0">
              <a:solidFill>
                <a:srgbClr val="002060"/>
              </a:solidFill>
            </a:endParaRPr>
          </a:p>
          <a:p>
            <a:pPr algn="ctr"/>
            <a:r>
              <a:rPr lang="nb-NO" sz="2400" b="1" i="1" dirty="0" smtClean="0">
                <a:solidFill>
                  <a:srgbClr val="002060"/>
                </a:solidFill>
              </a:rPr>
              <a:t>www.sonconsult.no</a:t>
            </a:r>
            <a:endParaRPr lang="nb-NO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594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93562"/>
            <a:ext cx="7920879" cy="5675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686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9" y="2276872"/>
            <a:ext cx="3453674" cy="2305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755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77664"/>
            <a:ext cx="6840760" cy="5763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882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b="1" i="1" dirty="0" smtClean="0"/>
              <a:t>Uro eller alarmisme?</a:t>
            </a:r>
            <a:endParaRPr lang="nb-NO" b="1" i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b-NO" dirty="0" smtClean="0"/>
              <a:t>Det er krig i Syria og voldelige konflikter i land som Afghanistan, Irak, Somalia, Eritrea og Etiopia som gjør at mange flykter.</a:t>
            </a:r>
          </a:p>
          <a:p>
            <a:pPr marL="0" indent="0">
              <a:buNone/>
            </a:pPr>
            <a:r>
              <a:rPr lang="nb-NO" dirty="0" smtClean="0"/>
              <a:t>Og det er: </a:t>
            </a:r>
          </a:p>
          <a:p>
            <a:r>
              <a:rPr lang="nb-NO" dirty="0" smtClean="0"/>
              <a:t>noe mer migrasjon i verden nå enn for ti år siden.</a:t>
            </a:r>
          </a:p>
          <a:p>
            <a:r>
              <a:rPr lang="nb-NO" dirty="0"/>
              <a:t>m</a:t>
            </a:r>
            <a:r>
              <a:rPr lang="nb-NO" dirty="0" smtClean="0"/>
              <a:t>en lite migrasjonspress mot Europa fra andre enn land i krig og konflikt.</a:t>
            </a:r>
          </a:p>
          <a:p>
            <a:pPr marL="0" indent="0">
              <a:buNone/>
            </a:pPr>
            <a:r>
              <a:rPr lang="nb-NO" dirty="0"/>
              <a:t>H</a:t>
            </a:r>
            <a:r>
              <a:rPr lang="nb-NO" dirty="0" smtClean="0"/>
              <a:t>va er det vi er urolige for?</a:t>
            </a:r>
          </a:p>
          <a:p>
            <a:r>
              <a:rPr lang="nb-NO" dirty="0" smtClean="0"/>
              <a:t>Er det noen som er tjent med at vi er redde?</a:t>
            </a:r>
          </a:p>
          <a:p>
            <a:r>
              <a:rPr lang="nb-NO" dirty="0" smtClean="0"/>
              <a:t>Det er i hvert fall noen som taper på det.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8709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000" b="1" i="1" dirty="0"/>
              <a:t>F</a:t>
            </a:r>
            <a:r>
              <a:rPr lang="nb-NO" sz="4000" b="1" i="1" dirty="0" smtClean="0"/>
              <a:t>em store utfordringer for migranter</a:t>
            </a:r>
            <a:endParaRPr lang="nb-NO" sz="4000" b="1" i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nb-NO" dirty="0" smtClean="0"/>
              <a:t>Det gjenomgående negative synet på migrasjon - og dermed migranter. </a:t>
            </a:r>
          </a:p>
          <a:p>
            <a:pPr marL="514350" indent="-514350">
              <a:buFont typeface="+mj-lt"/>
              <a:buAutoNum type="arabicPeriod"/>
            </a:pPr>
            <a:r>
              <a:rPr lang="nb-NO" dirty="0" smtClean="0"/>
              <a:t>Manglende forståelse og aksept for transnasjonalitet.</a:t>
            </a:r>
          </a:p>
          <a:p>
            <a:pPr marL="514350" indent="-514350">
              <a:buFont typeface="+mj-lt"/>
              <a:buAutoNum type="arabicPeriod"/>
            </a:pPr>
            <a:r>
              <a:rPr lang="nb-NO" dirty="0"/>
              <a:t>Manglende humanitære </a:t>
            </a:r>
            <a:r>
              <a:rPr lang="nb-NO" dirty="0" smtClean="0"/>
              <a:t>hensyn. </a:t>
            </a:r>
          </a:p>
          <a:p>
            <a:pPr marL="514350" indent="-514350">
              <a:buFont typeface="+mj-lt"/>
              <a:buAutoNum type="arabicPeriod"/>
            </a:pPr>
            <a:r>
              <a:rPr lang="nb-NO" dirty="0" smtClean="0"/>
              <a:t>Aksentuering av påståtte motsetninger mellom statsinteresser og migranters menneskerettigheter.</a:t>
            </a:r>
          </a:p>
          <a:p>
            <a:pPr marL="514350" indent="-514350">
              <a:buFont typeface="+mj-lt"/>
              <a:buAutoNum type="arabicPeriod"/>
            </a:pPr>
            <a:r>
              <a:rPr lang="nb-NO" dirty="0"/>
              <a:t>F</a:t>
            </a:r>
            <a:r>
              <a:rPr lang="nb-NO" dirty="0" smtClean="0"/>
              <a:t>ravær </a:t>
            </a:r>
            <a:r>
              <a:rPr lang="nb-NO" dirty="0"/>
              <a:t>av sentrale politiske </a:t>
            </a:r>
            <a:r>
              <a:rPr lang="nb-NO" dirty="0" smtClean="0"/>
              <a:t>aktører</a:t>
            </a:r>
            <a:r>
              <a:rPr lang="nb-NO" dirty="0"/>
              <a:t> </a:t>
            </a:r>
            <a:r>
              <a:rPr lang="nb-NO" dirty="0" smtClean="0"/>
              <a:t>(migrasjon er ingen vinner-sak).</a:t>
            </a:r>
            <a:endParaRPr lang="nb-NO" dirty="0"/>
          </a:p>
          <a:p>
            <a:pPr marL="514350" indent="-514350">
              <a:buFont typeface="+mj-lt"/>
              <a:buAutoNum type="arabicPeriod"/>
            </a:pPr>
            <a:endParaRPr lang="nb-NO" dirty="0" smtClean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7635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Autofit/>
          </a:bodyPr>
          <a:lstStyle/>
          <a:p>
            <a:r>
              <a:rPr lang="nb-NO" sz="4000" b="1" i="1" dirty="0" smtClean="0">
                <a:solidFill>
                  <a:srgbClr val="C00000"/>
                </a:solidFill>
              </a:rPr>
              <a:t>En historie om migrasjon i vår tid</a:t>
            </a:r>
            <a:endParaRPr lang="nb-NO" sz="4000" b="1" i="1" dirty="0">
              <a:solidFill>
                <a:srgbClr val="C00000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nb-NO" i="1" dirty="0" smtClean="0">
                <a:solidFill>
                  <a:srgbClr val="C00000"/>
                </a:solidFill>
              </a:rPr>
              <a:t>	La oss tenke oss </a:t>
            </a:r>
            <a:r>
              <a:rPr lang="nb-NO" i="1" dirty="0">
                <a:solidFill>
                  <a:srgbClr val="C00000"/>
                </a:solidFill>
              </a:rPr>
              <a:t>seks brødre og søstre fra et land i krig, </a:t>
            </a:r>
            <a:r>
              <a:rPr lang="nb-NO" i="1" dirty="0" smtClean="0">
                <a:solidFill>
                  <a:srgbClr val="C00000"/>
                </a:solidFill>
              </a:rPr>
              <a:t>konflikt og </a:t>
            </a:r>
            <a:r>
              <a:rPr lang="nb-NO" i="1" dirty="0">
                <a:solidFill>
                  <a:srgbClr val="C00000"/>
                </a:solidFill>
              </a:rPr>
              <a:t>fattigdom </a:t>
            </a:r>
            <a:r>
              <a:rPr lang="nb-NO" i="1" dirty="0" smtClean="0">
                <a:solidFill>
                  <a:srgbClr val="C00000"/>
                </a:solidFill>
              </a:rPr>
              <a:t>- og med manglende </a:t>
            </a:r>
            <a:r>
              <a:rPr lang="nb-NO" i="1" dirty="0">
                <a:solidFill>
                  <a:srgbClr val="C00000"/>
                </a:solidFill>
              </a:rPr>
              <a:t>evne og vilje til å beskytte sin egen </a:t>
            </a:r>
            <a:r>
              <a:rPr lang="nb-NO" i="1" dirty="0" smtClean="0">
                <a:solidFill>
                  <a:srgbClr val="C00000"/>
                </a:solidFill>
              </a:rPr>
              <a:t>befolkning. </a:t>
            </a:r>
          </a:p>
          <a:p>
            <a:pPr>
              <a:buNone/>
            </a:pPr>
            <a:r>
              <a:rPr lang="nb-NO" i="1" dirty="0">
                <a:solidFill>
                  <a:srgbClr val="C00000"/>
                </a:solidFill>
              </a:rPr>
              <a:t>	</a:t>
            </a:r>
            <a:r>
              <a:rPr lang="nb-NO" i="1" dirty="0" smtClean="0">
                <a:solidFill>
                  <a:srgbClr val="C00000"/>
                </a:solidFill>
              </a:rPr>
              <a:t>Som alle oss andre er de opptatt av å sikre seg og sine et tryggere liv.</a:t>
            </a:r>
          </a:p>
          <a:p>
            <a:pPr>
              <a:buNone/>
            </a:pPr>
            <a:r>
              <a:rPr lang="nb-NO" i="1" dirty="0" smtClean="0">
                <a:solidFill>
                  <a:srgbClr val="C00000"/>
                </a:solidFill>
              </a:rPr>
              <a:t>	Dette kan være Syria, men også Afghanistan, </a:t>
            </a:r>
            <a:r>
              <a:rPr lang="nb-NO" i="1" dirty="0">
                <a:solidFill>
                  <a:srgbClr val="C00000"/>
                </a:solidFill>
              </a:rPr>
              <a:t>I</a:t>
            </a:r>
            <a:r>
              <a:rPr lang="nb-NO" i="1" dirty="0" smtClean="0">
                <a:solidFill>
                  <a:srgbClr val="C00000"/>
                </a:solidFill>
              </a:rPr>
              <a:t>rak, Somalia eller Eritrea.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5142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Autofit/>
          </a:bodyPr>
          <a:lstStyle/>
          <a:p>
            <a:r>
              <a:rPr lang="nb-NO" sz="4000" b="1" i="1" dirty="0" smtClean="0">
                <a:solidFill>
                  <a:srgbClr val="C00000"/>
                </a:solidFill>
              </a:rPr>
              <a:t>Hvordan gikk det med dem?</a:t>
            </a:r>
            <a:endParaRPr lang="nb-NO" sz="4000" b="1" i="1" dirty="0">
              <a:solidFill>
                <a:srgbClr val="C00000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>
            <a:normAutofit fontScale="92500"/>
          </a:bodyPr>
          <a:lstStyle/>
          <a:p>
            <a:r>
              <a:rPr lang="nb-NO" i="1" dirty="0">
                <a:solidFill>
                  <a:srgbClr val="C00000"/>
                </a:solidFill>
              </a:rPr>
              <a:t>En lever fortsatt under </a:t>
            </a:r>
            <a:r>
              <a:rPr lang="nb-NO" i="1" dirty="0" smtClean="0">
                <a:solidFill>
                  <a:srgbClr val="C00000"/>
                </a:solidFill>
              </a:rPr>
              <a:t>uvisshet </a:t>
            </a:r>
            <a:r>
              <a:rPr lang="nb-NO" i="1" dirty="0">
                <a:solidFill>
                  <a:srgbClr val="C00000"/>
                </a:solidFill>
              </a:rPr>
              <a:t>og frykt i </a:t>
            </a:r>
            <a:r>
              <a:rPr lang="nb-NO" i="1" dirty="0" smtClean="0">
                <a:solidFill>
                  <a:srgbClr val="C00000"/>
                </a:solidFill>
              </a:rPr>
              <a:t>hjemlandet. </a:t>
            </a:r>
          </a:p>
          <a:p>
            <a:r>
              <a:rPr lang="nb-NO" i="1" dirty="0" smtClean="0">
                <a:solidFill>
                  <a:srgbClr val="C00000"/>
                </a:solidFill>
              </a:rPr>
              <a:t>En bor nå i en flyktningleir i nabolandet.</a:t>
            </a:r>
          </a:p>
          <a:p>
            <a:r>
              <a:rPr lang="nb-NO" i="1" dirty="0" smtClean="0">
                <a:solidFill>
                  <a:srgbClr val="C00000"/>
                </a:solidFill>
              </a:rPr>
              <a:t>En emigrerte og har fått jobb i Canada.</a:t>
            </a:r>
          </a:p>
          <a:p>
            <a:r>
              <a:rPr lang="nb-NO" i="1" dirty="0" smtClean="0">
                <a:solidFill>
                  <a:srgbClr val="C00000"/>
                </a:solidFill>
              </a:rPr>
              <a:t>En søkte asyl i Sverige og fikk det.</a:t>
            </a:r>
          </a:p>
          <a:p>
            <a:r>
              <a:rPr lang="nb-NO" i="1" dirty="0" smtClean="0">
                <a:solidFill>
                  <a:srgbClr val="C00000"/>
                </a:solidFill>
              </a:rPr>
              <a:t>En søkte asyl i Norge, fikk avslag og oppholder seg nå i Europa som papirløs (og kriminalisert).</a:t>
            </a:r>
          </a:p>
          <a:p>
            <a:r>
              <a:rPr lang="nb-NO" i="1" dirty="0" smtClean="0">
                <a:solidFill>
                  <a:srgbClr val="C00000"/>
                </a:solidFill>
              </a:rPr>
              <a:t>Og en druknet antakeligvis i Middelhavet.</a:t>
            </a:r>
          </a:p>
          <a:p>
            <a:pPr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9265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000" b="1" i="1" dirty="0" smtClean="0"/>
              <a:t>Migrasjon skjer</a:t>
            </a:r>
            <a:endParaRPr lang="nb-NO" sz="4000" b="1" i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b-NO" dirty="0" smtClean="0"/>
              <a:t>Migrasjon skjer – også uavhengig av myndigheters planer, lover og kontrolltiltak</a:t>
            </a:r>
          </a:p>
          <a:p>
            <a:r>
              <a:rPr lang="nb-NO" dirty="0" smtClean="0"/>
              <a:t>Migrasjon skjer tvunget og frivillig</a:t>
            </a:r>
          </a:p>
          <a:p>
            <a:r>
              <a:rPr lang="nb-NO" dirty="0" smtClean="0"/>
              <a:t>Migrasjon skjer lovlig og ulovlig</a:t>
            </a:r>
          </a:p>
          <a:p>
            <a:r>
              <a:rPr lang="nb-NO" dirty="0" smtClean="0"/>
              <a:t>Migrasjon skjer oftest i sammenheng med arbeid (og studier).</a:t>
            </a:r>
          </a:p>
          <a:p>
            <a:r>
              <a:rPr lang="nb-NO" dirty="0" smtClean="0"/>
              <a:t>Den andre store driveren er familie</a:t>
            </a:r>
          </a:p>
          <a:p>
            <a:r>
              <a:rPr lang="nb-NO" dirty="0" smtClean="0"/>
              <a:t>Noen søker internasjonal beskyttelse.</a:t>
            </a:r>
          </a:p>
          <a:p>
            <a:r>
              <a:rPr lang="nb-NO" dirty="0"/>
              <a:t>A</a:t>
            </a:r>
            <a:r>
              <a:rPr lang="nb-NO" dirty="0" smtClean="0"/>
              <a:t>lle land har irregulære migranter.    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6393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3759</TotalTime>
  <Words>771</Words>
  <Application>Microsoft Office PowerPoint</Application>
  <PresentationFormat>Skjermfremvisning (4:3)</PresentationFormat>
  <Paragraphs>94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18</vt:i4>
      </vt:variant>
    </vt:vector>
  </HeadingPairs>
  <TitlesOfParts>
    <vt:vector size="19" baseType="lpstr">
      <vt:lpstr>Office-tema</vt:lpstr>
      <vt:lpstr>Migrasjon i vår tid Granbykonferansen 2016</vt:lpstr>
      <vt:lpstr>PowerPoint-presentasjon</vt:lpstr>
      <vt:lpstr>PowerPoint-presentasjon</vt:lpstr>
      <vt:lpstr>PowerPoint-presentasjon</vt:lpstr>
      <vt:lpstr>Uro eller alarmisme?</vt:lpstr>
      <vt:lpstr>Fem store utfordringer for migranter</vt:lpstr>
      <vt:lpstr>En historie om migrasjon i vår tid</vt:lpstr>
      <vt:lpstr>Hvordan gikk det med dem?</vt:lpstr>
      <vt:lpstr>Migrasjon skjer</vt:lpstr>
      <vt:lpstr>Internasjonal migrasjon 2015</vt:lpstr>
      <vt:lpstr>Arbeidsmigrasjon</vt:lpstr>
      <vt:lpstr>Familiemigrasjon</vt:lpstr>
      <vt:lpstr>Flyktninger 2015</vt:lpstr>
      <vt:lpstr>Menneskerettighetsutfordringer</vt:lpstr>
      <vt:lpstr>Det store paradokset</vt:lpstr>
      <vt:lpstr>MR utfordringer - barn</vt:lpstr>
      <vt:lpstr>MR utfordringer - irregulære</vt:lpstr>
      <vt:lpstr>PowerPoint-presentasjon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Utfordringene i norsk migrasjons- og flyktningpolitikk ”Den brysomme befolkningen”</dc:title>
  <dc:creator>Trygve G Nordby</dc:creator>
  <cp:lastModifiedBy>Trygve</cp:lastModifiedBy>
  <cp:revision>123</cp:revision>
  <cp:lastPrinted>2016-02-20T08:03:16Z</cp:lastPrinted>
  <dcterms:created xsi:type="dcterms:W3CDTF">2012-06-07T20:27:23Z</dcterms:created>
  <dcterms:modified xsi:type="dcterms:W3CDTF">2016-04-03T19:08:56Z</dcterms:modified>
</cp:coreProperties>
</file>